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26"/>
  </p:notesMasterIdLst>
  <p:sldIdLst>
    <p:sldId id="264" r:id="rId2"/>
    <p:sldId id="272" r:id="rId3"/>
    <p:sldId id="261" r:id="rId4"/>
    <p:sldId id="262" r:id="rId5"/>
    <p:sldId id="263" r:id="rId6"/>
    <p:sldId id="260" r:id="rId7"/>
    <p:sldId id="258" r:id="rId8"/>
    <p:sldId id="259" r:id="rId9"/>
    <p:sldId id="257" r:id="rId10"/>
    <p:sldId id="273" r:id="rId11"/>
    <p:sldId id="265" r:id="rId12"/>
    <p:sldId id="266" r:id="rId13"/>
    <p:sldId id="270" r:id="rId14"/>
    <p:sldId id="267" r:id="rId15"/>
    <p:sldId id="268" r:id="rId16"/>
    <p:sldId id="271" r:id="rId17"/>
    <p:sldId id="274" r:id="rId18"/>
    <p:sldId id="277" r:id="rId19"/>
    <p:sldId id="275" r:id="rId20"/>
    <p:sldId id="276" r:id="rId21"/>
    <p:sldId id="278" r:id="rId22"/>
    <p:sldId id="279" r:id="rId23"/>
    <p:sldId id="280" r:id="rId24"/>
    <p:sldId id="28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3784" autoAdjust="0"/>
  </p:normalViewPr>
  <p:slideViewPr>
    <p:cSldViewPr snapToGrid="0">
      <p:cViewPr varScale="1">
        <p:scale>
          <a:sx n="56" d="100"/>
          <a:sy n="56" d="100"/>
        </p:scale>
        <p:origin x="103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0T23:09:24.3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1,'1296'0,"-1235"3,0 3,79 18,56 6,-153-27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0T23:18:57.0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66,'2'-3,"0"0,0 0,0 1,1-1,0 1,-1-1,1 1,0 0,0 0,0 0,0 1,1-1,-1 1,0-1,6 0,8-3,33-4,72-2,159 5,-181 6,2077 1,-768 1,-1289-2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1EA325-A326-4910-BD26-0E4AD64C1A49}" type="datetimeFigureOut">
              <a:rPr lang="zh-HK" altLang="en-US" smtClean="0"/>
              <a:t>10/11/2022</a:t>
            </a:fld>
            <a:endParaRPr lang="zh-HK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HK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B4653-DD9F-4D0F-9CC3-4FC5EBCD7A66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42162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B4653-DD9F-4D0F-9CC3-4FC5EBCD7A66}" type="slidenum">
              <a:rPr lang="zh-HK" altLang="en-US" smtClean="0"/>
              <a:t>1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135833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 dirty="0"/>
              <a:t>Rush, slowdown, breath – with our other penguins</a:t>
            </a:r>
          </a:p>
          <a:p>
            <a:r>
              <a:rPr lang="en-US" altLang="zh-HK" dirty="0"/>
              <a:t>Now it’s time to consider replacing these penguins (RESET) How do we </a:t>
            </a:r>
            <a:r>
              <a:rPr lang="en-US" altLang="zh-HK" dirty="0" err="1"/>
              <a:t>wanna</a:t>
            </a:r>
            <a:r>
              <a:rPr lang="en-US" altLang="zh-HK" dirty="0"/>
              <a:t> go about doing that</a:t>
            </a:r>
          </a:p>
          <a:p>
            <a:r>
              <a:rPr lang="en-US" altLang="zh-HK" dirty="0"/>
              <a:t>A vi – closure,</a:t>
            </a:r>
            <a:r>
              <a:rPr lang="zh-HK" altLang="en-US" dirty="0"/>
              <a:t> </a:t>
            </a:r>
            <a:r>
              <a:rPr lang="en-US" altLang="zh-HK" dirty="0"/>
              <a:t>pause</a:t>
            </a:r>
          </a:p>
          <a:p>
            <a:r>
              <a:rPr lang="en-US" altLang="zh-HK" dirty="0" err="1"/>
              <a:t>Isotony</a:t>
            </a:r>
            <a:r>
              <a:rPr lang="en-US" altLang="zh-HK" dirty="0"/>
              <a:t> – I should say a fungus, okay this Aspergillosis fungus</a:t>
            </a:r>
          </a:p>
          <a:p>
            <a:r>
              <a:rPr lang="en-US" altLang="zh-HK" dirty="0"/>
              <a:t>Tune gestalt – how do we </a:t>
            </a:r>
            <a:r>
              <a:rPr lang="en-US" altLang="zh-HK" dirty="0" err="1"/>
              <a:t>wanna</a:t>
            </a:r>
            <a:r>
              <a:rPr lang="en-US" altLang="zh-HK" dirty="0"/>
              <a:t> go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B4653-DD9F-4D0F-9CC3-4FC5EBCD7A66}" type="slidenum">
              <a:rPr lang="zh-HK" altLang="en-US" smtClean="0"/>
              <a:t>9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187236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B4653-DD9F-4D0F-9CC3-4FC5EBCD7A66}" type="slidenum">
              <a:rPr lang="zh-HK" altLang="en-US" smtClean="0"/>
              <a:t>12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263426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 dirty="0"/>
              <a:t>Rush, slowdown, breath – with our other penguins</a:t>
            </a:r>
          </a:p>
          <a:p>
            <a:r>
              <a:rPr lang="en-US" altLang="zh-HK" dirty="0"/>
              <a:t>Now it’s time to consider replacing these penguins (RESET) How do we </a:t>
            </a:r>
            <a:r>
              <a:rPr lang="en-US" altLang="zh-HK" dirty="0" err="1"/>
              <a:t>wanna</a:t>
            </a:r>
            <a:r>
              <a:rPr lang="en-US" altLang="zh-HK" dirty="0"/>
              <a:t> go about doing that</a:t>
            </a:r>
          </a:p>
          <a:p>
            <a:r>
              <a:rPr lang="en-US" altLang="zh-HK" dirty="0"/>
              <a:t>A vi – closure,</a:t>
            </a:r>
            <a:r>
              <a:rPr lang="zh-HK" altLang="en-US" dirty="0"/>
              <a:t> </a:t>
            </a:r>
            <a:r>
              <a:rPr lang="en-US" altLang="zh-HK" dirty="0"/>
              <a:t>pause</a:t>
            </a:r>
          </a:p>
          <a:p>
            <a:r>
              <a:rPr lang="en-US" altLang="zh-HK" dirty="0" err="1"/>
              <a:t>Isotony</a:t>
            </a:r>
            <a:r>
              <a:rPr lang="en-US" altLang="zh-HK" dirty="0"/>
              <a:t> – I should say a fungus, okay this Aspergillosis fungus</a:t>
            </a:r>
          </a:p>
          <a:p>
            <a:r>
              <a:rPr lang="en-US" altLang="zh-HK" dirty="0"/>
              <a:t>Tune gestalt – how do we </a:t>
            </a:r>
            <a:r>
              <a:rPr lang="en-US" altLang="zh-HK" dirty="0" err="1"/>
              <a:t>wanna</a:t>
            </a:r>
            <a:r>
              <a:rPr lang="en-US" altLang="zh-HK" dirty="0"/>
              <a:t> go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B4653-DD9F-4D0F-9CC3-4FC5EBCD7A66}" type="slidenum">
              <a:rPr lang="zh-HK" altLang="en-US" smtClean="0"/>
              <a:t>15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812301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 dirty="0"/>
              <a:t>Rush, slowdown, breath – with our other penguins</a:t>
            </a:r>
          </a:p>
          <a:p>
            <a:r>
              <a:rPr lang="en-US" altLang="zh-HK" dirty="0"/>
              <a:t>Now it’s time to consider replacing these penguins (RESET) How do we </a:t>
            </a:r>
            <a:r>
              <a:rPr lang="en-US" altLang="zh-HK" dirty="0" err="1"/>
              <a:t>wanna</a:t>
            </a:r>
            <a:r>
              <a:rPr lang="en-US" altLang="zh-HK" dirty="0"/>
              <a:t> go about doing that</a:t>
            </a:r>
          </a:p>
          <a:p>
            <a:r>
              <a:rPr lang="en-US" altLang="zh-HK" dirty="0"/>
              <a:t>A vi – closure,</a:t>
            </a:r>
            <a:r>
              <a:rPr lang="zh-HK" altLang="en-US" dirty="0"/>
              <a:t> </a:t>
            </a:r>
            <a:r>
              <a:rPr lang="en-US" altLang="zh-HK" dirty="0"/>
              <a:t>pause</a:t>
            </a:r>
          </a:p>
          <a:p>
            <a:r>
              <a:rPr lang="en-US" altLang="zh-HK" dirty="0" err="1"/>
              <a:t>Isotony</a:t>
            </a:r>
            <a:r>
              <a:rPr lang="en-US" altLang="zh-HK" dirty="0"/>
              <a:t> – I should say a fungus, okay this Aspergillosis fungus</a:t>
            </a:r>
          </a:p>
          <a:p>
            <a:r>
              <a:rPr lang="en-US" altLang="zh-HK" dirty="0"/>
              <a:t>Tune gestalt – how do we </a:t>
            </a:r>
            <a:r>
              <a:rPr lang="en-US" altLang="zh-HK" dirty="0" err="1"/>
              <a:t>wanna</a:t>
            </a:r>
            <a:r>
              <a:rPr lang="en-US" altLang="zh-HK" dirty="0"/>
              <a:t> go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B4653-DD9F-4D0F-9CC3-4FC5EBCD7A66}" type="slidenum">
              <a:rPr lang="zh-HK" altLang="en-US" smtClean="0"/>
              <a:t>16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98521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B4653-DD9F-4D0F-9CC3-4FC5EBCD7A66}" type="slidenum">
              <a:rPr lang="zh-HK" altLang="en-US" smtClean="0"/>
              <a:t>22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690953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7200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78963-4D72-4D65-8FC9-3BC2BDF1FF72}" type="datetimeFigureOut">
              <a:rPr lang="zh-HK" altLang="en-US" smtClean="0"/>
              <a:t>10/11/2022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0"/>
            </a:lvl1pPr>
          </a:lstStyle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514838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78963-4D72-4D65-8FC9-3BC2BDF1FF72}" type="datetimeFigureOut">
              <a:rPr lang="zh-HK" altLang="en-US" smtClean="0"/>
              <a:t>10/11/2022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429897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78963-4D72-4D65-8FC9-3BC2BDF1FF72}" type="datetimeFigureOut">
              <a:rPr lang="zh-HK" altLang="en-US" smtClean="0"/>
              <a:t>10/11/2022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616970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78963-4D72-4D65-8FC9-3BC2BDF1FF72}" type="datetimeFigureOut">
              <a:rPr lang="zh-HK" altLang="en-US" smtClean="0"/>
              <a:t>10/11/2022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479516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7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09878963-4D72-4D65-8FC9-3BC2BDF1FF72}" type="datetimeFigureOut">
              <a:rPr lang="zh-HK" altLang="en-US" smtClean="0"/>
              <a:t>10/11/2022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zh-HK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955643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78963-4D72-4D65-8FC9-3BC2BDF1FF72}" type="datetimeFigureOut">
              <a:rPr lang="zh-HK" altLang="en-US" smtClean="0"/>
              <a:t>10/11/2022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052436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78963-4D72-4D65-8FC9-3BC2BDF1FF72}" type="datetimeFigureOut">
              <a:rPr lang="zh-HK" altLang="en-US" smtClean="0"/>
              <a:t>10/11/2022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03632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78963-4D72-4D65-8FC9-3BC2BDF1FF72}" type="datetimeFigureOut">
              <a:rPr lang="zh-HK" altLang="en-US" smtClean="0"/>
              <a:t>10/11/2022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361392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78963-4D72-4D65-8FC9-3BC2BDF1FF72}" type="datetimeFigureOut">
              <a:rPr lang="zh-HK" altLang="en-US" smtClean="0"/>
              <a:t>10/11/2022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809973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78963-4D72-4D65-8FC9-3BC2BDF1FF72}" type="datetimeFigureOut">
              <a:rPr lang="zh-HK" altLang="en-US" smtClean="0"/>
              <a:t>10/11/2022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2820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78963-4D72-4D65-8FC9-3BC2BDF1FF72}" type="datetimeFigureOut">
              <a:rPr lang="zh-HK" altLang="en-US" smtClean="0"/>
              <a:t>10/11/2022</a:t>
            </a:fld>
            <a:endParaRPr lang="zh-HK" alt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471407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09878963-4D72-4D65-8FC9-3BC2BDF1FF72}" type="datetimeFigureOut">
              <a:rPr lang="zh-HK" altLang="en-US" smtClean="0"/>
              <a:t>10/11/2022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zh-HK" alt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rgbClr val="FFFFFF"/>
                </a:solidFill>
                <a:latin typeface="+mj-lt"/>
              </a:defRPr>
            </a:lvl1pPr>
          </a:lstStyle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20898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customXml" Target="../ink/ink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85533E5-EDC9-BCAB-5732-1872169C34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6000" dirty="0"/>
              <a:t>Annotating intonation units in the Taiwan Mandarin Corpus</a:t>
            </a:r>
            <a:endParaRPr lang="zh-TW" altLang="en-US" sz="6000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F087B3E4-3369-E9BF-4499-CFF7ED6FEB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Ryan Ka Yau Lai</a:t>
            </a:r>
          </a:p>
          <a:p>
            <a:r>
              <a:rPr lang="en-US" altLang="zh-TW" dirty="0"/>
              <a:t>University of California, Santa Barbara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0183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B8670D-7474-0142-CC2C-CABC0E0C8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Endnotes (i.e. prosodic types of IUs)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6A74683-7CB4-8702-42C5-1226C2DCF2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5069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99C3D5-7D55-4046-808C-F290F456D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1035" y="1679569"/>
            <a:ext cx="3498864" cy="3498858"/>
            <a:chOff x="1061035" y="1679569"/>
            <a:chExt cx="3498864" cy="349885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9D8741-EAD6-41B1-A882-70D70FC358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1035" y="1679569"/>
              <a:ext cx="3498864" cy="3498858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5444F36-3103-4D11-A25F-C054D4606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46134" y="1864667"/>
              <a:ext cx="3128666" cy="312866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762286A5-C849-4E49-8057-63799A31D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en-US" altLang="zh-HK" sz="3000">
                <a:solidFill>
                  <a:srgbClr val="FFFFFF"/>
                </a:solidFill>
              </a:rPr>
              <a:t>What’s an endnote?</a:t>
            </a:r>
            <a:endParaRPr lang="zh-HK" altLang="en-US" sz="300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909CB3-1752-490F-8B3E-B6B033170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1089" y="725394"/>
            <a:ext cx="5142658" cy="5407212"/>
          </a:xfrm>
        </p:spPr>
        <p:txBody>
          <a:bodyPr anchor="ctr">
            <a:normAutofit/>
          </a:bodyPr>
          <a:lstStyle/>
          <a:p>
            <a:r>
              <a:rPr lang="en-US" altLang="zh-TW"/>
              <a:t>Informally: ‘Punctuation marks’</a:t>
            </a:r>
          </a:p>
          <a:p>
            <a:r>
              <a:rPr lang="en-US" altLang="zh-TW"/>
              <a:t>Give the intonational type of the IU, especially near the end</a:t>
            </a:r>
          </a:p>
          <a:p>
            <a:r>
              <a:rPr lang="en-US" altLang="zh-TW"/>
              <a:t>Remember: This is about </a:t>
            </a:r>
            <a:r>
              <a:rPr lang="en-US" altLang="zh-TW" b="1"/>
              <a:t>sound</a:t>
            </a:r>
            <a:r>
              <a:rPr lang="en-US" altLang="zh-TW"/>
              <a:t>, especially </a:t>
            </a:r>
            <a:r>
              <a:rPr lang="en-US" altLang="zh-TW" b="1"/>
              <a:t>pitch</a:t>
            </a:r>
            <a:r>
              <a:rPr lang="en-US" altLang="zh-TW"/>
              <a:t>; </a:t>
            </a:r>
            <a:r>
              <a:rPr lang="en-US" altLang="zh-TW" b="1"/>
              <a:t>not</a:t>
            </a:r>
            <a:r>
              <a:rPr lang="en-US" altLang="zh-TW"/>
              <a:t> meaning!</a:t>
            </a:r>
          </a:p>
          <a:p>
            <a:r>
              <a:rPr lang="en-US" altLang="zh-TW"/>
              <a:t>Four types of endnotes:</a:t>
            </a:r>
          </a:p>
          <a:p>
            <a:pPr lvl="1"/>
            <a:r>
              <a:rPr lang="en-US" altLang="zh-TW" err="1"/>
              <a:t>Continuining</a:t>
            </a:r>
            <a:r>
              <a:rPr lang="en-US" altLang="zh-TW"/>
              <a:t> (‘comma’, stable): ,</a:t>
            </a:r>
          </a:p>
          <a:p>
            <a:pPr lvl="1"/>
            <a:r>
              <a:rPr lang="en-US" altLang="zh-TW"/>
              <a:t>Appeal (‘question mark’, rising): ?</a:t>
            </a:r>
          </a:p>
          <a:p>
            <a:pPr lvl="1"/>
            <a:r>
              <a:rPr lang="en-US" altLang="zh-TW"/>
              <a:t>Statement (‘period’, falling): ?</a:t>
            </a:r>
          </a:p>
          <a:p>
            <a:pPr lvl="1"/>
            <a:endParaRPr lang="en-US" altLang="zh-TW"/>
          </a:p>
          <a:p>
            <a:pPr lvl="1"/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99657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2286A5-C849-4E49-8057-63799A31D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altLang="zh-TW" dirty="0"/>
              <a:t>Four types of endnotes</a:t>
            </a:r>
            <a:endParaRPr lang="zh-HK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A093B8-A2CC-4243-9D24-415419DA1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D74CD84-957F-E452-0D7E-4BB3A1F1D0E6}"/>
              </a:ext>
            </a:extLst>
          </p:cNvPr>
          <p:cNvGrpSpPr/>
          <p:nvPr/>
        </p:nvGrpSpPr>
        <p:grpSpPr>
          <a:xfrm>
            <a:off x="-2838519" y="1173832"/>
            <a:ext cx="12803277" cy="6518667"/>
            <a:chOff x="-3078477" y="1175041"/>
            <a:chExt cx="12803277" cy="6518667"/>
          </a:xfrm>
        </p:grpSpPr>
        <p:sp>
          <p:nvSpPr>
            <p:cNvPr id="14" name="拱形 13">
              <a:extLst>
                <a:ext uri="{FF2B5EF4-FFF2-40B4-BE49-F238E27FC236}">
                  <a16:creationId xmlns:a16="http://schemas.microsoft.com/office/drawing/2014/main" id="{8362995F-B98A-75DF-7D69-54D05B210FCC}"/>
                </a:ext>
              </a:extLst>
            </p:cNvPr>
            <p:cNvSpPr/>
            <p:nvPr/>
          </p:nvSpPr>
          <p:spPr>
            <a:xfrm>
              <a:off x="-3078477" y="1175041"/>
              <a:ext cx="6518667" cy="6518667"/>
            </a:xfrm>
            <a:prstGeom prst="blockArc">
              <a:avLst>
                <a:gd name="adj1" fmla="val 18900000"/>
                <a:gd name="adj2" fmla="val 2700000"/>
                <a:gd name="adj3" fmla="val 331"/>
              </a:avLst>
            </a:prstGeom>
            <a:scene3d>
              <a:camera prst="orthographicFront"/>
              <a:lightRig rig="flat" dir="t"/>
            </a:scene3d>
            <a:sp3d prstMaterial="matte"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手繪多邊形: 圖案 14">
              <a:extLst>
                <a:ext uri="{FF2B5EF4-FFF2-40B4-BE49-F238E27FC236}">
                  <a16:creationId xmlns:a16="http://schemas.microsoft.com/office/drawing/2014/main" id="{56D4DC4A-9616-7FDC-7D63-EE33DE449A1B}"/>
                </a:ext>
              </a:extLst>
            </p:cNvPr>
            <p:cNvSpPr/>
            <p:nvPr/>
          </p:nvSpPr>
          <p:spPr>
            <a:xfrm>
              <a:off x="2942767" y="2385558"/>
              <a:ext cx="6782033" cy="744918"/>
            </a:xfrm>
            <a:custGeom>
              <a:avLst/>
              <a:gdLst>
                <a:gd name="connsiteX0" fmla="*/ 0 w 6782033"/>
                <a:gd name="connsiteY0" fmla="*/ 0 h 744918"/>
                <a:gd name="connsiteX1" fmla="*/ 6782033 w 6782033"/>
                <a:gd name="connsiteY1" fmla="*/ 0 h 744918"/>
                <a:gd name="connsiteX2" fmla="*/ 6782033 w 6782033"/>
                <a:gd name="connsiteY2" fmla="*/ 744918 h 744918"/>
                <a:gd name="connsiteX3" fmla="*/ 0 w 6782033"/>
                <a:gd name="connsiteY3" fmla="*/ 744918 h 744918"/>
                <a:gd name="connsiteX4" fmla="*/ 0 w 6782033"/>
                <a:gd name="connsiteY4" fmla="*/ 0 h 744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2033" h="744918">
                  <a:moveTo>
                    <a:pt x="0" y="0"/>
                  </a:moveTo>
                  <a:lnTo>
                    <a:pt x="6782033" y="0"/>
                  </a:lnTo>
                  <a:lnTo>
                    <a:pt x="6782033" y="744918"/>
                  </a:lnTo>
                  <a:lnTo>
                    <a:pt x="0" y="74491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1279" tIns="58420" rIns="58420" bIns="5842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 dirty="0"/>
                <a:t>Continuing (‘comma’, stable)</a:t>
              </a:r>
              <a:endParaRPr lang="zh-TW" altLang="en-US" sz="2300" kern="1200" dirty="0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731C6077-FA5D-E51A-A34A-60DE9F7D2C63}"/>
                </a:ext>
              </a:extLst>
            </p:cNvPr>
            <p:cNvSpPr/>
            <p:nvPr/>
          </p:nvSpPr>
          <p:spPr>
            <a:xfrm>
              <a:off x="2477193" y="2292443"/>
              <a:ext cx="931147" cy="931147"/>
            </a:xfrm>
            <a:prstGeom prst="ellipse">
              <a:avLst/>
            </a:prstGeom>
            <a:scene3d>
              <a:camera prst="orthographicFront"/>
              <a:lightRig rig="flat" dir="t"/>
            </a:scene3d>
            <a:sp3d z="190500" extrusionH="12700" prstMaterial="plastic">
              <a:bevelT w="50800" h="50800"/>
            </a:sp3d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algn="ctr"/>
              <a:r>
                <a:rPr lang="en-US" altLang="zh-TW" sz="3600" dirty="0"/>
                <a:t>,</a:t>
              </a:r>
              <a:endParaRPr lang="zh-TW" altLang="en-US" sz="3600" dirty="0"/>
            </a:p>
          </p:txBody>
        </p:sp>
        <p:sp>
          <p:nvSpPr>
            <p:cNvPr id="17" name="手繪多邊形: 圖案 16">
              <a:extLst>
                <a:ext uri="{FF2B5EF4-FFF2-40B4-BE49-F238E27FC236}">
                  <a16:creationId xmlns:a16="http://schemas.microsoft.com/office/drawing/2014/main" id="{581AC788-D379-B809-FA82-B2B0DC8704B5}"/>
                </a:ext>
              </a:extLst>
            </p:cNvPr>
            <p:cNvSpPr/>
            <p:nvPr/>
          </p:nvSpPr>
          <p:spPr>
            <a:xfrm>
              <a:off x="3369846" y="3503129"/>
              <a:ext cx="6354954" cy="744918"/>
            </a:xfrm>
            <a:custGeom>
              <a:avLst/>
              <a:gdLst>
                <a:gd name="connsiteX0" fmla="*/ 0 w 6354954"/>
                <a:gd name="connsiteY0" fmla="*/ 0 h 744918"/>
                <a:gd name="connsiteX1" fmla="*/ 6354954 w 6354954"/>
                <a:gd name="connsiteY1" fmla="*/ 0 h 744918"/>
                <a:gd name="connsiteX2" fmla="*/ 6354954 w 6354954"/>
                <a:gd name="connsiteY2" fmla="*/ 744918 h 744918"/>
                <a:gd name="connsiteX3" fmla="*/ 0 w 6354954"/>
                <a:gd name="connsiteY3" fmla="*/ 744918 h 744918"/>
                <a:gd name="connsiteX4" fmla="*/ 0 w 6354954"/>
                <a:gd name="connsiteY4" fmla="*/ 0 h 744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4954" h="744918">
                  <a:moveTo>
                    <a:pt x="0" y="0"/>
                  </a:moveTo>
                  <a:lnTo>
                    <a:pt x="6354954" y="0"/>
                  </a:lnTo>
                  <a:lnTo>
                    <a:pt x="6354954" y="744918"/>
                  </a:lnTo>
                  <a:lnTo>
                    <a:pt x="0" y="74491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1279" tIns="58420" rIns="58420" bIns="5842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 dirty="0"/>
                <a:t>Appeal (‘question mark’, rising)</a:t>
              </a:r>
              <a:endParaRPr lang="zh-TW" altLang="en-US" sz="2300" kern="1200" dirty="0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7069E7F6-1B81-D8A6-BA7F-7D0BF42BE049}"/>
                </a:ext>
              </a:extLst>
            </p:cNvPr>
            <p:cNvSpPr/>
            <p:nvPr/>
          </p:nvSpPr>
          <p:spPr>
            <a:xfrm>
              <a:off x="2904272" y="3410014"/>
              <a:ext cx="931147" cy="931147"/>
            </a:xfrm>
            <a:prstGeom prst="ellipse">
              <a:avLst/>
            </a:prstGeom>
            <a:scene3d>
              <a:camera prst="orthographicFront"/>
              <a:lightRig rig="flat" dir="t"/>
            </a:scene3d>
            <a:sp3d z="190500" extrusionH="12700" prstMaterial="plastic">
              <a:bevelT w="50800" h="50800"/>
            </a:sp3d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algn="ctr"/>
              <a:r>
                <a:rPr lang="en-US" altLang="zh-TW" sz="3600" dirty="0"/>
                <a:t>?</a:t>
              </a:r>
              <a:endParaRPr lang="zh-TW" altLang="en-US" sz="3600" dirty="0"/>
            </a:p>
          </p:txBody>
        </p:sp>
        <p:sp>
          <p:nvSpPr>
            <p:cNvPr id="19" name="手繪多邊形: 圖案 18">
              <a:extLst>
                <a:ext uri="{FF2B5EF4-FFF2-40B4-BE49-F238E27FC236}">
                  <a16:creationId xmlns:a16="http://schemas.microsoft.com/office/drawing/2014/main" id="{47144115-020F-DB96-93D1-9E04C4B8CE8F}"/>
                </a:ext>
              </a:extLst>
            </p:cNvPr>
            <p:cNvSpPr/>
            <p:nvPr/>
          </p:nvSpPr>
          <p:spPr>
            <a:xfrm>
              <a:off x="3369846" y="4620700"/>
              <a:ext cx="6354954" cy="744918"/>
            </a:xfrm>
            <a:custGeom>
              <a:avLst/>
              <a:gdLst>
                <a:gd name="connsiteX0" fmla="*/ 0 w 6354954"/>
                <a:gd name="connsiteY0" fmla="*/ 0 h 744918"/>
                <a:gd name="connsiteX1" fmla="*/ 6354954 w 6354954"/>
                <a:gd name="connsiteY1" fmla="*/ 0 h 744918"/>
                <a:gd name="connsiteX2" fmla="*/ 6354954 w 6354954"/>
                <a:gd name="connsiteY2" fmla="*/ 744918 h 744918"/>
                <a:gd name="connsiteX3" fmla="*/ 0 w 6354954"/>
                <a:gd name="connsiteY3" fmla="*/ 744918 h 744918"/>
                <a:gd name="connsiteX4" fmla="*/ 0 w 6354954"/>
                <a:gd name="connsiteY4" fmla="*/ 0 h 744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4954" h="744918">
                  <a:moveTo>
                    <a:pt x="0" y="0"/>
                  </a:moveTo>
                  <a:lnTo>
                    <a:pt x="6354954" y="0"/>
                  </a:lnTo>
                  <a:lnTo>
                    <a:pt x="6354954" y="744918"/>
                  </a:lnTo>
                  <a:lnTo>
                    <a:pt x="0" y="74491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1279" tIns="58420" rIns="58420" bIns="5842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 dirty="0"/>
                <a:t>Statement (‘period’, falling)</a:t>
              </a:r>
              <a:endParaRPr lang="zh-TW" altLang="en-US" sz="2300" kern="1200" dirty="0"/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6F88822E-11EB-3502-8C6E-E7C677BC284B}"/>
                </a:ext>
              </a:extLst>
            </p:cNvPr>
            <p:cNvSpPr/>
            <p:nvPr/>
          </p:nvSpPr>
          <p:spPr>
            <a:xfrm>
              <a:off x="2904272" y="4527586"/>
              <a:ext cx="931147" cy="931147"/>
            </a:xfrm>
            <a:prstGeom prst="ellipse">
              <a:avLst/>
            </a:prstGeom>
            <a:scene3d>
              <a:camera prst="orthographicFront"/>
              <a:lightRig rig="flat" dir="t"/>
            </a:scene3d>
            <a:sp3d z="190500" extrusionH="12700" prstMaterial="plastic">
              <a:bevelT w="50800" h="50800"/>
            </a:sp3d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algn="ctr"/>
              <a:r>
                <a:rPr lang="en-US" altLang="zh-TW" sz="3600" dirty="0"/>
                <a:t>.</a:t>
              </a:r>
              <a:endParaRPr lang="zh-TW" altLang="en-US" sz="3600" dirty="0"/>
            </a:p>
          </p:txBody>
        </p:sp>
        <p:sp>
          <p:nvSpPr>
            <p:cNvPr id="21" name="手繪多邊形: 圖案 20">
              <a:extLst>
                <a:ext uri="{FF2B5EF4-FFF2-40B4-BE49-F238E27FC236}">
                  <a16:creationId xmlns:a16="http://schemas.microsoft.com/office/drawing/2014/main" id="{AC873938-0016-07B8-58D9-B899A35B24C0}"/>
                </a:ext>
              </a:extLst>
            </p:cNvPr>
            <p:cNvSpPr/>
            <p:nvPr/>
          </p:nvSpPr>
          <p:spPr>
            <a:xfrm>
              <a:off x="2942767" y="5738272"/>
              <a:ext cx="6782033" cy="744918"/>
            </a:xfrm>
            <a:custGeom>
              <a:avLst/>
              <a:gdLst>
                <a:gd name="connsiteX0" fmla="*/ 0 w 6782033"/>
                <a:gd name="connsiteY0" fmla="*/ 0 h 744918"/>
                <a:gd name="connsiteX1" fmla="*/ 6782033 w 6782033"/>
                <a:gd name="connsiteY1" fmla="*/ 0 h 744918"/>
                <a:gd name="connsiteX2" fmla="*/ 6782033 w 6782033"/>
                <a:gd name="connsiteY2" fmla="*/ 744918 h 744918"/>
                <a:gd name="connsiteX3" fmla="*/ 0 w 6782033"/>
                <a:gd name="connsiteY3" fmla="*/ 744918 h 744918"/>
                <a:gd name="connsiteX4" fmla="*/ 0 w 6782033"/>
                <a:gd name="connsiteY4" fmla="*/ 0 h 744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2033" h="744918">
                  <a:moveTo>
                    <a:pt x="0" y="0"/>
                  </a:moveTo>
                  <a:lnTo>
                    <a:pt x="6782033" y="0"/>
                  </a:lnTo>
                  <a:lnTo>
                    <a:pt x="6782033" y="744918"/>
                  </a:lnTo>
                  <a:lnTo>
                    <a:pt x="0" y="74491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1279" tIns="58420" rIns="58420" bIns="5842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/>
                <a:t>Truncation (‘dash’, when you feel the IU was not finished)</a:t>
              </a:r>
              <a:endParaRPr lang="zh-TW" altLang="en-US" sz="2300" kern="1200" dirty="0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3BCADA97-3A44-EE12-9277-35277238F6A4}"/>
                </a:ext>
              </a:extLst>
            </p:cNvPr>
            <p:cNvSpPr/>
            <p:nvPr/>
          </p:nvSpPr>
          <p:spPr>
            <a:xfrm>
              <a:off x="2477193" y="5645157"/>
              <a:ext cx="931147" cy="931147"/>
            </a:xfrm>
            <a:prstGeom prst="ellipse">
              <a:avLst/>
            </a:prstGeom>
            <a:scene3d>
              <a:camera prst="orthographicFront"/>
              <a:lightRig rig="flat" dir="t"/>
            </a:scene3d>
            <a:sp3d z="190500" extrusionH="12700" prstMaterial="plastic">
              <a:bevelT w="50800" h="50800"/>
            </a:sp3d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algn="ctr"/>
              <a:r>
                <a:rPr lang="en-US" altLang="zh-TW" sz="3600" dirty="0"/>
                <a:t>--</a:t>
              </a:r>
              <a:endParaRPr lang="zh-TW" altLang="en-US" sz="3600" dirty="0"/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710EF7D-1A59-06CB-8697-3E59AED93135}"/>
              </a:ext>
            </a:extLst>
          </p:cNvPr>
          <p:cNvSpPr txBox="1"/>
          <p:nvPr/>
        </p:nvSpPr>
        <p:spPr>
          <a:xfrm>
            <a:off x="3047134" y="3244334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,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78203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5">
            <a:extLst>
              <a:ext uri="{FF2B5EF4-FFF2-40B4-BE49-F238E27FC236}">
                <a16:creationId xmlns:a16="http://schemas.microsoft.com/office/drawing/2014/main" id="{020E64CF-78DD-4135-9487-B66CFAC2D190}"/>
              </a:ext>
            </a:extLst>
          </p:cNvPr>
          <p:cNvSpPr txBox="1">
            <a:spLocks/>
          </p:cNvSpPr>
          <p:nvPr/>
        </p:nvSpPr>
        <p:spPr>
          <a:xfrm>
            <a:off x="1554144" y="900435"/>
            <a:ext cx="9356310" cy="473143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altLang="zh-HK" dirty="0"/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Perrot:	When did you get into a living relationship with those artists in Paris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At what age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Wood:	with artists in Paris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Perrot:	Yes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Wood:	Uh</a:t>
            </a:r>
            <a:r>
              <a:rPr lang="en-US" altLang="ja-JP" dirty="0"/>
              <a:t>m</a:t>
            </a:r>
            <a:endParaRPr lang="en-US" altLang="zh-HK" dirty="0"/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I went to study art in Paris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A little bit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Uh But I really didn’t meet any answers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And to answer your question the way I think you would like it answered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I was twenty-three 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In New York</a:t>
            </a:r>
          </a:p>
          <a:p>
            <a:endParaRPr lang="zh-HK" altLang="en-US" dirty="0"/>
          </a:p>
        </p:txBody>
      </p:sp>
      <p:pic>
        <p:nvPicPr>
          <p:cNvPr id="10" name="SBC055-extract2">
            <a:hlinkClick r:id="" action="ppaction://media"/>
            <a:extLst>
              <a:ext uri="{FF2B5EF4-FFF2-40B4-BE49-F238E27FC236}">
                <a16:creationId xmlns:a16="http://schemas.microsoft.com/office/drawing/2014/main" id="{6A9366BD-170A-46BD-8B94-15342923438B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1602" y="3429000"/>
            <a:ext cx="609600" cy="609600"/>
          </a:xfrm>
        </p:spPr>
      </p:pic>
    </p:spTree>
    <p:extLst>
      <p:ext uri="{BB962C8B-B14F-4D97-AF65-F5344CB8AC3E}">
        <p14:creationId xmlns:p14="http://schemas.microsoft.com/office/powerpoint/2010/main" val="67640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4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5">
            <a:extLst>
              <a:ext uri="{FF2B5EF4-FFF2-40B4-BE49-F238E27FC236}">
                <a16:creationId xmlns:a16="http://schemas.microsoft.com/office/drawing/2014/main" id="{020E64CF-78DD-4135-9487-B66CFAC2D190}"/>
              </a:ext>
            </a:extLst>
          </p:cNvPr>
          <p:cNvSpPr txBox="1">
            <a:spLocks/>
          </p:cNvSpPr>
          <p:nvPr/>
        </p:nvSpPr>
        <p:spPr>
          <a:xfrm>
            <a:off x="1554144" y="900435"/>
            <a:ext cx="9356310" cy="473143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altLang="zh-HK" dirty="0"/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Perrot:	When did you get into a living relationship with those artists in Paris,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At what age.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Wood:	with artists in Paris.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Perrot:	Yes.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Wood:	Uh</a:t>
            </a:r>
            <a:r>
              <a:rPr lang="en-US" altLang="ja-JP" dirty="0"/>
              <a:t>m,</a:t>
            </a:r>
            <a:endParaRPr lang="en-US" altLang="zh-HK" dirty="0"/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I went to study art in Paris.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A little bit.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Uh But I really didn’t meet any answers.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And to answer your question the way I think you would like it answered,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I was twenty-three. 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In New York.</a:t>
            </a:r>
          </a:p>
          <a:p>
            <a:endParaRPr lang="zh-HK" altLang="en-US" dirty="0"/>
          </a:p>
        </p:txBody>
      </p:sp>
      <p:pic>
        <p:nvPicPr>
          <p:cNvPr id="10" name="SBC055-extract2">
            <a:hlinkClick r:id="" action="ppaction://media"/>
            <a:extLst>
              <a:ext uri="{FF2B5EF4-FFF2-40B4-BE49-F238E27FC236}">
                <a16:creationId xmlns:a16="http://schemas.microsoft.com/office/drawing/2014/main" id="{6A9366BD-170A-46BD-8B94-15342923438B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1602" y="3429000"/>
            <a:ext cx="609600" cy="609600"/>
          </a:xfrm>
        </p:spPr>
      </p:pic>
    </p:spTree>
    <p:extLst>
      <p:ext uri="{BB962C8B-B14F-4D97-AF65-F5344CB8AC3E}">
        <p14:creationId xmlns:p14="http://schemas.microsoft.com/office/powerpoint/2010/main" val="413744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4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BC039-extract1">
            <a:hlinkClick r:id="" action="ppaction://media"/>
            <a:extLst>
              <a:ext uri="{FF2B5EF4-FFF2-40B4-BE49-F238E27FC236}">
                <a16:creationId xmlns:a16="http://schemas.microsoft.com/office/drawing/2014/main" id="{45945CE7-8FFB-48E9-922C-69921DC6EB41}"/>
              </a:ext>
            </a:extLst>
          </p:cNvPr>
          <p:cNvPicPr>
            <a:picLocks noGrp="1" noChangeAspect="1"/>
          </p:cNvPicPr>
          <p:nvPr>
            <p:ph sz="half"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238" y="787400"/>
            <a:ext cx="609600" cy="609600"/>
          </a:xfrm>
        </p:spPr>
      </p:pic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30175ED-D42E-4C78-997C-060DA5E92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67110" y="1482327"/>
            <a:ext cx="4437844" cy="3901756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Um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With our other penguins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uh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We brought them over from Scotland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and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As it turned out 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In the quarantine period that they had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That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A vi-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I should say a fungus</a:t>
            </a:r>
          </a:p>
          <a:p>
            <a:pPr marL="0" indent="0">
              <a:buNone/>
            </a:pPr>
            <a:endParaRPr lang="en-US" altLang="zh-HK" dirty="0">
              <a:solidFill>
                <a:schemeClr val="tx1"/>
              </a:solidFill>
            </a:endParaRPr>
          </a:p>
          <a:p>
            <a:endParaRPr lang="zh-HK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74C9617-4A52-4DB2-AE57-3680E1EBD68C}"/>
              </a:ext>
            </a:extLst>
          </p:cNvPr>
          <p:cNvSpPr/>
          <p:nvPr/>
        </p:nvSpPr>
        <p:spPr>
          <a:xfrm>
            <a:off x="6096000" y="1482327"/>
            <a:ext cx="5832764" cy="381642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Okay this Aspergillosis fungus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Had come to fruition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And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we had lost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You know a good portion of penguins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So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Okay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Now it’s time to consider replacing these penguins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How do we </a:t>
            </a:r>
            <a:r>
              <a:rPr lang="en-US" altLang="zh-HK" sz="2000" dirty="0" err="1">
                <a:solidFill>
                  <a:schemeClr val="tx1"/>
                </a:solidFill>
              </a:rPr>
              <a:t>wanna</a:t>
            </a:r>
            <a:r>
              <a:rPr lang="en-US" altLang="zh-HK" sz="2000" dirty="0">
                <a:solidFill>
                  <a:schemeClr val="tx1"/>
                </a:solidFill>
              </a:rPr>
              <a:t> go about doing that</a:t>
            </a:r>
          </a:p>
        </p:txBody>
      </p:sp>
    </p:spTree>
    <p:extLst>
      <p:ext uri="{BB962C8B-B14F-4D97-AF65-F5344CB8AC3E}">
        <p14:creationId xmlns:p14="http://schemas.microsoft.com/office/powerpoint/2010/main" val="428492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BC039-extract1">
            <a:hlinkClick r:id="" action="ppaction://media"/>
            <a:extLst>
              <a:ext uri="{FF2B5EF4-FFF2-40B4-BE49-F238E27FC236}">
                <a16:creationId xmlns:a16="http://schemas.microsoft.com/office/drawing/2014/main" id="{45945CE7-8FFB-48E9-922C-69921DC6EB41}"/>
              </a:ext>
            </a:extLst>
          </p:cNvPr>
          <p:cNvPicPr>
            <a:picLocks noGrp="1" noChangeAspect="1"/>
          </p:cNvPicPr>
          <p:nvPr>
            <p:ph sz="half"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238" y="787400"/>
            <a:ext cx="609600" cy="609600"/>
          </a:xfrm>
        </p:spPr>
      </p:pic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30175ED-D42E-4C78-997C-060DA5E92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67110" y="1482327"/>
            <a:ext cx="4437844" cy="3901756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Um,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With our other penguins,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Uh,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We brought them over from Scotland,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And,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As it turned out ,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In the quarantine period that they had,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That,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A vi- --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I should say a fungus,</a:t>
            </a:r>
          </a:p>
          <a:p>
            <a:pPr marL="0" indent="0">
              <a:buNone/>
            </a:pPr>
            <a:endParaRPr lang="en-US" altLang="zh-HK" dirty="0">
              <a:solidFill>
                <a:schemeClr val="tx1"/>
              </a:solidFill>
            </a:endParaRPr>
          </a:p>
          <a:p>
            <a:endParaRPr lang="zh-HK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74C9617-4A52-4DB2-AE57-3680E1EBD68C}"/>
              </a:ext>
            </a:extLst>
          </p:cNvPr>
          <p:cNvSpPr/>
          <p:nvPr/>
        </p:nvSpPr>
        <p:spPr>
          <a:xfrm>
            <a:off x="6096000" y="1482327"/>
            <a:ext cx="5832764" cy="381642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Okay this Aspergillosis fungus,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Had come to fruition,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And,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we had lost,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You know a good portion of penguins.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So,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Okay,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Now it’s time to consider replacing these penguins,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How do we </a:t>
            </a:r>
            <a:r>
              <a:rPr lang="en-US" altLang="zh-HK" sz="2000" dirty="0" err="1">
                <a:solidFill>
                  <a:schemeClr val="tx1"/>
                </a:solidFill>
              </a:rPr>
              <a:t>wanna</a:t>
            </a:r>
            <a:r>
              <a:rPr lang="en-US" altLang="zh-HK" sz="2000" dirty="0">
                <a:solidFill>
                  <a:schemeClr val="tx1"/>
                </a:solidFill>
              </a:rPr>
              <a:t> go about doing that.</a:t>
            </a:r>
          </a:p>
        </p:txBody>
      </p:sp>
    </p:spTree>
    <p:extLst>
      <p:ext uri="{BB962C8B-B14F-4D97-AF65-F5344CB8AC3E}">
        <p14:creationId xmlns:p14="http://schemas.microsoft.com/office/powerpoint/2010/main" val="2624991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B8670D-7474-0142-CC2C-CABC0E0C8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IU annotation in </a:t>
            </a:r>
            <a:r>
              <a:rPr lang="en-US" altLang="zh-TW" dirty="0" err="1"/>
              <a:t>Rezonator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6A74683-7CB4-8702-42C5-1226C2DCF2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0202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98C548-FB93-4D71-97C9-89CBA276A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Adding endnotes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9B5A98-E117-42E2-B38B-67B52CE43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1852" y="2121408"/>
            <a:ext cx="2406396" cy="4050792"/>
          </a:xfrm>
        </p:spPr>
        <p:txBody>
          <a:bodyPr/>
          <a:lstStyle/>
          <a:p>
            <a:pPr marL="0" indent="0">
              <a:buNone/>
            </a:pPr>
            <a:r>
              <a:rPr lang="en-US" altLang="zh-HK" dirty="0"/>
              <a:t>Right-click the LAST word of the IU, and then go to Add </a:t>
            </a:r>
            <a:r>
              <a:rPr lang="en-US" altLang="zh-HK" dirty="0" err="1"/>
              <a:t>endnoe</a:t>
            </a:r>
            <a:endParaRPr lang="zh-HK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A815FC1-3BD1-4E73-9BC1-1C907882A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760707"/>
            <a:ext cx="7459980" cy="477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50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98C548-FB93-4D71-97C9-89CBA276A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Splitting units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9B5A98-E117-42E2-B38B-67B52CE43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1852" y="2121408"/>
            <a:ext cx="2406396" cy="4050792"/>
          </a:xfrm>
        </p:spPr>
        <p:txBody>
          <a:bodyPr/>
          <a:lstStyle/>
          <a:p>
            <a:pPr marL="0" indent="0">
              <a:buNone/>
            </a:pPr>
            <a:r>
              <a:rPr lang="en-US" altLang="zh-HK" dirty="0"/>
              <a:t>Right-click the FIRST word of the second IU</a:t>
            </a:r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79312AC-FAD8-4949-904A-3BA5A73AE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2064123"/>
            <a:ext cx="6667500" cy="426523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ADD78F8B-4DB0-4EC9-AC86-00A32DAE0050}"/>
                  </a:ext>
                </a:extLst>
              </p14:cNvPr>
              <p14:cNvContentPartPr/>
              <p14:nvPr/>
            </p14:nvContentPartPr>
            <p14:xfrm>
              <a:off x="6034500" y="5520060"/>
              <a:ext cx="647640" cy="24480"/>
            </p14:xfrm>
          </p:contentPart>
        </mc:Choice>
        <mc:Fallback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ADD78F8B-4DB0-4EC9-AC86-00A32DAE00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80860" y="5412420"/>
                <a:ext cx="755280" cy="24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9620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B8670D-7474-0142-CC2C-CABC0E0C8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Intonation units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6A74683-7CB4-8702-42C5-1226C2DCF2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8708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98C548-FB93-4D71-97C9-89CBA276A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IU merging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9B5A98-E117-42E2-B38B-67B52CE43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6710" y="2121408"/>
            <a:ext cx="3161538" cy="4050792"/>
          </a:xfrm>
        </p:spPr>
        <p:txBody>
          <a:bodyPr/>
          <a:lstStyle/>
          <a:p>
            <a:r>
              <a:rPr lang="en-US" altLang="zh-HK" dirty="0"/>
              <a:t>Right click on the SECOND IU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45FD3EA-F33F-4EA1-B35C-84C8D973E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13" y="2411730"/>
            <a:ext cx="5812596" cy="302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7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98C548-FB93-4D71-97C9-89CBA276A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err="1"/>
              <a:t>Tokenisation</a:t>
            </a:r>
            <a:r>
              <a:rPr lang="en-US" altLang="zh-HK" dirty="0"/>
              <a:t> / text errors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9B5A98-E117-42E2-B38B-67B52CE43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/>
          <a:lstStyle/>
          <a:p>
            <a:r>
              <a:rPr lang="en-US" altLang="zh-HK" dirty="0"/>
              <a:t>You can still fix them at this stage</a:t>
            </a:r>
          </a:p>
          <a:p>
            <a:r>
              <a:rPr lang="en-US" altLang="zh-HK" dirty="0"/>
              <a:t>BUT you must write down the changes you make &amp; make sure your partner also makes them</a:t>
            </a:r>
          </a:p>
          <a:p>
            <a:r>
              <a:rPr lang="en-US" altLang="zh-HK" dirty="0"/>
              <a:t>It is </a:t>
            </a:r>
            <a:r>
              <a:rPr lang="en-US" altLang="zh-HK" b="1" dirty="0"/>
              <a:t>highly important</a:t>
            </a:r>
            <a:r>
              <a:rPr lang="en-US" altLang="zh-HK" i="1" dirty="0"/>
              <a:t> </a:t>
            </a:r>
            <a:r>
              <a:rPr lang="en-US" altLang="zh-HK" dirty="0"/>
              <a:t>that both of you end up with the same text, differing </a:t>
            </a:r>
            <a:r>
              <a:rPr lang="en-US" altLang="zh-HK" b="1" dirty="0"/>
              <a:t>only</a:t>
            </a:r>
            <a:r>
              <a:rPr lang="en-US" altLang="zh-HK" dirty="0"/>
              <a:t> in boundaries</a:t>
            </a:r>
          </a:p>
        </p:txBody>
      </p:sp>
    </p:spTree>
    <p:extLst>
      <p:ext uri="{BB962C8B-B14F-4D97-AF65-F5344CB8AC3E}">
        <p14:creationId xmlns:p14="http://schemas.microsoft.com/office/powerpoint/2010/main" val="3483205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98C548-FB93-4D71-97C9-89CBA276A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Token split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9B5A98-E117-42E2-B38B-67B52CE43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2280" y="1847088"/>
            <a:ext cx="2674620" cy="4050792"/>
          </a:xfrm>
        </p:spPr>
        <p:txBody>
          <a:bodyPr/>
          <a:lstStyle/>
          <a:p>
            <a:r>
              <a:rPr lang="en-US" altLang="zh-HK" dirty="0"/>
              <a:t>Right click on the token</a:t>
            </a:r>
          </a:p>
          <a:p>
            <a:r>
              <a:rPr lang="en-US" altLang="zh-HK" dirty="0"/>
              <a:t>You will be asked to insert a space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103CE66-3D3E-4BA3-ACAF-FCCE28A7A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2" y="1688592"/>
            <a:ext cx="5430080" cy="491642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EB7B597A-59AD-4818-8BDC-6FA222614BA4}"/>
                  </a:ext>
                </a:extLst>
              </p14:cNvPr>
              <p14:cNvContentPartPr/>
              <p14:nvPr/>
            </p14:nvContentPartPr>
            <p14:xfrm>
              <a:off x="4262940" y="4948380"/>
              <a:ext cx="1557720" cy="24120"/>
            </p14:xfrm>
          </p:contentPart>
        </mc:Choice>
        <mc:Fallback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EB7B597A-59AD-4818-8BDC-6FA222614B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09300" y="4840380"/>
                <a:ext cx="1665360" cy="23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8075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98C548-FB93-4D71-97C9-89CBA276A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Token merge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9B5A98-E117-42E2-B38B-67B52CE43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6710" y="2121408"/>
            <a:ext cx="3161538" cy="4050792"/>
          </a:xfrm>
        </p:spPr>
        <p:txBody>
          <a:bodyPr/>
          <a:lstStyle/>
          <a:p>
            <a:r>
              <a:rPr lang="en-US" altLang="zh-HK" dirty="0"/>
              <a:t>Right click on token</a:t>
            </a:r>
          </a:p>
          <a:p>
            <a:r>
              <a:rPr lang="en-US" altLang="zh-HK" dirty="0"/>
              <a:t>Click ‘Merge token’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1C6DC5A-2316-4685-A237-EF345CFC4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220" y="1945004"/>
            <a:ext cx="5215890" cy="472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87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98C548-FB93-4D71-97C9-89CBA276A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Text errors	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9B5A98-E117-42E2-B38B-67B52CE43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6710" y="2121408"/>
            <a:ext cx="3161538" cy="4050792"/>
          </a:xfrm>
        </p:spPr>
        <p:txBody>
          <a:bodyPr/>
          <a:lstStyle/>
          <a:p>
            <a:r>
              <a:rPr lang="en-US" altLang="zh-HK" dirty="0"/>
              <a:t>Click ‘Sync to unit tab’</a:t>
            </a:r>
          </a:p>
          <a:p>
            <a:r>
              <a:rPr lang="en-US" altLang="zh-HK" dirty="0"/>
              <a:t>Double-click cell in the top right to change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830DAB1-5F92-4C3F-A721-5DE363BB5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92" y="1979866"/>
            <a:ext cx="5400675" cy="433387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E580615-8956-46F4-9294-5287B686A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239" y="4000500"/>
            <a:ext cx="92202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54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2286A5-C849-4E49-8057-63799A31D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zh-HK" sz="4800"/>
              <a:t>What’s an IU?</a:t>
            </a:r>
            <a:endParaRPr lang="zh-HK" altLang="en-US" sz="48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909CB3-1752-490F-8B3E-B6B033170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2121408"/>
            <a:ext cx="6730276" cy="4050792"/>
          </a:xfrm>
        </p:spPr>
        <p:txBody>
          <a:bodyPr>
            <a:normAutofit/>
          </a:bodyPr>
          <a:lstStyle/>
          <a:p>
            <a:r>
              <a:rPr lang="en-US" altLang="zh-HK" sz="1800"/>
              <a:t>A problem of assigning </a:t>
            </a:r>
            <a:r>
              <a:rPr lang="en-US" altLang="zh-HK" sz="1800" b="1"/>
              <a:t>boundaries</a:t>
            </a:r>
            <a:r>
              <a:rPr lang="en-US" altLang="zh-HK" sz="1800"/>
              <a:t> to speech</a:t>
            </a:r>
            <a:endParaRPr lang="en-US" altLang="zh-HK" sz="1800" b="1"/>
          </a:p>
          <a:p>
            <a:r>
              <a:rPr lang="en-US" altLang="zh-HK" sz="1800"/>
              <a:t>Empirically driven (not interested in lab-grown speech) (vs. intonation </a:t>
            </a:r>
            <a:r>
              <a:rPr lang="en-US" altLang="zh-HK" sz="1800" i="1"/>
              <a:t>phrase</a:t>
            </a:r>
            <a:r>
              <a:rPr lang="en-US" altLang="zh-HK" sz="1800"/>
              <a:t>)</a:t>
            </a:r>
          </a:p>
          <a:p>
            <a:pPr marL="0" indent="0">
              <a:buNone/>
            </a:pPr>
            <a:endParaRPr lang="en-US" altLang="zh-TW" sz="1800"/>
          </a:p>
        </p:txBody>
      </p:sp>
      <p:pic>
        <p:nvPicPr>
          <p:cNvPr id="5" name="Picture 4" descr="Different coloured question marks">
            <a:extLst>
              <a:ext uri="{FF2B5EF4-FFF2-40B4-BE49-F238E27FC236}">
                <a16:creationId xmlns:a16="http://schemas.microsoft.com/office/drawing/2014/main" id="{B56F6070-1877-FA80-D84E-0D6997731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51" r="32636"/>
          <a:stretch/>
        </p:blipFill>
        <p:spPr>
          <a:xfrm>
            <a:off x="3344" y="10"/>
            <a:ext cx="464672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26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2286A5-C849-4E49-8057-63799A31D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zh-HK" sz="4800"/>
              <a:t>What’s an IU?</a:t>
            </a:r>
            <a:endParaRPr lang="zh-HK" altLang="en-US" sz="48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909CB3-1752-490F-8B3E-B6B033170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2121408"/>
            <a:ext cx="6730276" cy="4050792"/>
          </a:xfrm>
        </p:spPr>
        <p:txBody>
          <a:bodyPr>
            <a:normAutofit/>
          </a:bodyPr>
          <a:lstStyle/>
          <a:p>
            <a:r>
              <a:rPr lang="zh-TW" altLang="en-US" sz="1800"/>
              <a:t> </a:t>
            </a:r>
            <a:r>
              <a:rPr lang="en-US" altLang="zh-TW" sz="1800"/>
              <a:t>‘Subjective’ cue trading needed – not based on a single cue</a:t>
            </a:r>
          </a:p>
          <a:p>
            <a:pPr lvl="1"/>
            <a:r>
              <a:rPr lang="en-US" altLang="zh-TW"/>
              <a:t>Pauses: Not as important as you might think</a:t>
            </a:r>
          </a:p>
          <a:p>
            <a:r>
              <a:rPr lang="en-US" altLang="zh-TW" sz="1800"/>
              <a:t>(Phonetic cues only – not syntactic or lexical cues!)</a:t>
            </a:r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6B639617-1ADD-1CFA-63E4-DA9A2EA93E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33" r="2439" b="-1"/>
          <a:stretch/>
        </p:blipFill>
        <p:spPr>
          <a:xfrm>
            <a:off x="3344" y="10"/>
            <a:ext cx="464672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895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2286A5-C849-4E49-8057-63799A31D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zh-HK" sz="4800"/>
              <a:t>What’s an IU?</a:t>
            </a:r>
            <a:endParaRPr lang="zh-HK" altLang="en-US" sz="48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909CB3-1752-490F-8B3E-B6B033170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2121408"/>
            <a:ext cx="6730276" cy="4050792"/>
          </a:xfrm>
        </p:spPr>
        <p:txBody>
          <a:bodyPr>
            <a:normAutofit/>
          </a:bodyPr>
          <a:lstStyle/>
          <a:p>
            <a:r>
              <a:rPr lang="en-US" altLang="zh-TW" sz="1800"/>
              <a:t>From the speaker’s perspective: a unit of </a:t>
            </a:r>
            <a:r>
              <a:rPr lang="en-US" altLang="zh-TW" sz="1800" b="1"/>
              <a:t>planning</a:t>
            </a:r>
          </a:p>
          <a:p>
            <a:r>
              <a:rPr lang="en-US" altLang="zh-TW" sz="1800"/>
              <a:t>From the both parties’ perspectives: the </a:t>
            </a:r>
            <a:r>
              <a:rPr lang="en-US" altLang="zh-TW" sz="1800" b="1"/>
              <a:t>focus of consciousness </a:t>
            </a:r>
            <a:r>
              <a:rPr lang="en-US" altLang="zh-TW" sz="1800"/>
              <a:t>at any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9C5C1-F85B-DB90-7769-BAE3F79EA5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75" r="48412"/>
          <a:stretch/>
        </p:blipFill>
        <p:spPr>
          <a:xfrm>
            <a:off x="3344" y="10"/>
            <a:ext cx="464672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5">
            <a:extLst>
              <a:ext uri="{FF2B5EF4-FFF2-40B4-BE49-F238E27FC236}">
                <a16:creationId xmlns:a16="http://schemas.microsoft.com/office/drawing/2014/main" id="{020E64CF-78DD-4135-9487-B66CFAC2D190}"/>
              </a:ext>
            </a:extLst>
          </p:cNvPr>
          <p:cNvSpPr txBox="1">
            <a:spLocks/>
          </p:cNvSpPr>
          <p:nvPr/>
        </p:nvSpPr>
        <p:spPr>
          <a:xfrm>
            <a:off x="3735017" y="1316073"/>
            <a:ext cx="4721965" cy="311045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HK" dirty="0"/>
              <a:t>When did you get into a living relationship with those artists in Paris at what age with artists in Paris yes uh</a:t>
            </a:r>
            <a:r>
              <a:rPr lang="en-US" altLang="ja-JP" dirty="0"/>
              <a:t>m </a:t>
            </a:r>
            <a:r>
              <a:rPr lang="en-US" altLang="zh-HK" dirty="0"/>
              <a:t>I went to study art in Paris a little bit uh but I really didn’t meet any answers and to answer your question the way I think you would like it answered I was twenty-three In New York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(SBC055 – The </a:t>
            </a:r>
            <a:r>
              <a:rPr lang="en-US" altLang="zh-HK" dirty="0" err="1"/>
              <a:t>Mada</a:t>
            </a:r>
            <a:r>
              <a:rPr lang="en-US" altLang="zh-HK" dirty="0"/>
              <a:t> of Dada)</a:t>
            </a:r>
          </a:p>
          <a:p>
            <a:endParaRPr lang="zh-HK" altLang="en-US" dirty="0"/>
          </a:p>
        </p:txBody>
      </p:sp>
      <p:pic>
        <p:nvPicPr>
          <p:cNvPr id="10" name="SBC055-extract2">
            <a:hlinkClick r:id="" action="ppaction://media"/>
            <a:extLst>
              <a:ext uri="{FF2B5EF4-FFF2-40B4-BE49-F238E27FC236}">
                <a16:creationId xmlns:a16="http://schemas.microsoft.com/office/drawing/2014/main" id="{6A9366BD-170A-46BD-8B94-15342923438B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42547" y="3334905"/>
            <a:ext cx="609600" cy="609600"/>
          </a:xfrm>
        </p:spPr>
      </p:pic>
    </p:spTree>
    <p:extLst>
      <p:ext uri="{BB962C8B-B14F-4D97-AF65-F5344CB8AC3E}">
        <p14:creationId xmlns:p14="http://schemas.microsoft.com/office/powerpoint/2010/main" val="313936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4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5">
            <a:extLst>
              <a:ext uri="{FF2B5EF4-FFF2-40B4-BE49-F238E27FC236}">
                <a16:creationId xmlns:a16="http://schemas.microsoft.com/office/drawing/2014/main" id="{020E64CF-78DD-4135-9487-B66CFAC2D190}"/>
              </a:ext>
            </a:extLst>
          </p:cNvPr>
          <p:cNvSpPr txBox="1">
            <a:spLocks/>
          </p:cNvSpPr>
          <p:nvPr/>
        </p:nvSpPr>
        <p:spPr>
          <a:xfrm>
            <a:off x="1554144" y="900435"/>
            <a:ext cx="9356310" cy="473143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altLang="zh-HK" dirty="0"/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Perrot:	When did you get into a living relationship with those artists in Paris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At what age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Wood:	with artists in Paris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Perrot:	Yes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Wood:	Uh</a:t>
            </a:r>
            <a:r>
              <a:rPr lang="en-US" altLang="ja-JP" dirty="0"/>
              <a:t>m</a:t>
            </a:r>
            <a:endParaRPr lang="en-US" altLang="zh-HK" dirty="0"/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I went to study art in Paris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A little bit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Uh But I really didn’t meet any answers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And to answer your question the way I think you would like it answered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I was twenty-three 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In New York</a:t>
            </a:r>
          </a:p>
          <a:p>
            <a:endParaRPr lang="zh-HK" altLang="en-US" dirty="0"/>
          </a:p>
        </p:txBody>
      </p:sp>
      <p:pic>
        <p:nvPicPr>
          <p:cNvPr id="10" name="SBC055-extract2">
            <a:hlinkClick r:id="" action="ppaction://media"/>
            <a:extLst>
              <a:ext uri="{FF2B5EF4-FFF2-40B4-BE49-F238E27FC236}">
                <a16:creationId xmlns:a16="http://schemas.microsoft.com/office/drawing/2014/main" id="{6A9366BD-170A-46BD-8B94-15342923438B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1602" y="3429000"/>
            <a:ext cx="609600" cy="609600"/>
          </a:xfrm>
        </p:spPr>
      </p:pic>
    </p:spTree>
    <p:extLst>
      <p:ext uri="{BB962C8B-B14F-4D97-AF65-F5344CB8AC3E}">
        <p14:creationId xmlns:p14="http://schemas.microsoft.com/office/powerpoint/2010/main" val="31672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4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BC039-extract1">
            <a:hlinkClick r:id="" action="ppaction://media"/>
            <a:extLst>
              <a:ext uri="{FF2B5EF4-FFF2-40B4-BE49-F238E27FC236}">
                <a16:creationId xmlns:a16="http://schemas.microsoft.com/office/drawing/2014/main" id="{45945CE7-8FFB-48E9-922C-69921DC6EB41}"/>
              </a:ext>
            </a:extLst>
          </p:cNvPr>
          <p:cNvPicPr>
            <a:picLocks noGrp="1" noChangeAspect="1"/>
          </p:cNvPicPr>
          <p:nvPr>
            <p:ph sz="half"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4175" y="3913188"/>
            <a:ext cx="609600" cy="609600"/>
          </a:xfrm>
        </p:spPr>
      </p:pic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30175ED-D42E-4C78-997C-060DA5E92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68600" y="574271"/>
            <a:ext cx="8881792" cy="2439093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Um with our other penguins uh we brought them over from Scotland and as it turned out in the quarantine period that they had that a vi- I should say a fungus okay this aspergillosis fungus had come to fruition and we had lost you know a good portion of penguins so okay now it’s time to consider replacing these penguins how do we </a:t>
            </a:r>
            <a:r>
              <a:rPr lang="en-US" altLang="zh-HK" dirty="0" err="1">
                <a:solidFill>
                  <a:schemeClr val="tx1"/>
                </a:solidFill>
              </a:rPr>
              <a:t>wanna</a:t>
            </a:r>
            <a:r>
              <a:rPr lang="en-US" altLang="zh-HK" dirty="0">
                <a:solidFill>
                  <a:schemeClr val="tx1"/>
                </a:solidFill>
              </a:rPr>
              <a:t> go about doing that</a:t>
            </a:r>
          </a:p>
          <a:p>
            <a:endParaRPr lang="en-US" altLang="zh-HK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(SBC039 – Pretty Busy Bird)</a:t>
            </a:r>
          </a:p>
          <a:p>
            <a:pPr marL="0" indent="0">
              <a:buNone/>
            </a:pPr>
            <a:endParaRPr lang="en-US" altLang="zh-HK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HK" dirty="0">
              <a:solidFill>
                <a:schemeClr val="tx1"/>
              </a:solidFill>
            </a:endParaRPr>
          </a:p>
          <a:p>
            <a:endParaRPr lang="zh-HK" altLang="en-US" dirty="0">
              <a:solidFill>
                <a:schemeClr val="tx1"/>
              </a:solidFill>
            </a:endParaRPr>
          </a:p>
        </p:txBody>
      </p:sp>
      <p:pic>
        <p:nvPicPr>
          <p:cNvPr id="5" name="圖片 4" descr="一張含有 螢幕擷取畫面 的圖片&#10;&#10;自動產生的描述">
            <a:extLst>
              <a:ext uri="{FF2B5EF4-FFF2-40B4-BE49-F238E27FC236}">
                <a16:creationId xmlns:a16="http://schemas.microsoft.com/office/drawing/2014/main" id="{2908C292-C1A1-4E23-AC7B-39C2FEA68D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4"/>
          <a:stretch/>
        </p:blipFill>
        <p:spPr>
          <a:xfrm>
            <a:off x="3067050" y="3429000"/>
            <a:ext cx="5484892" cy="327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2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BC039-extract1">
            <a:hlinkClick r:id="" action="ppaction://media"/>
            <a:extLst>
              <a:ext uri="{FF2B5EF4-FFF2-40B4-BE49-F238E27FC236}">
                <a16:creationId xmlns:a16="http://schemas.microsoft.com/office/drawing/2014/main" id="{45945CE7-8FFB-48E9-922C-69921DC6EB41}"/>
              </a:ext>
            </a:extLst>
          </p:cNvPr>
          <p:cNvPicPr>
            <a:picLocks noGrp="1" noChangeAspect="1"/>
          </p:cNvPicPr>
          <p:nvPr>
            <p:ph sz="half"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238" y="787400"/>
            <a:ext cx="609600" cy="609600"/>
          </a:xfrm>
        </p:spPr>
      </p:pic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30175ED-D42E-4C78-997C-060DA5E92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67110" y="1482327"/>
            <a:ext cx="4437844" cy="3901756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Um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With our other penguins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uh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We brought them over from Scotland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and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As it turned out 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In the quarantine period that they had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That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A vi-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I should say a fungus</a:t>
            </a:r>
          </a:p>
          <a:p>
            <a:pPr marL="0" indent="0">
              <a:buNone/>
            </a:pPr>
            <a:endParaRPr lang="en-US" altLang="zh-HK" dirty="0">
              <a:solidFill>
                <a:schemeClr val="tx1"/>
              </a:solidFill>
            </a:endParaRPr>
          </a:p>
          <a:p>
            <a:endParaRPr lang="zh-HK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74C9617-4A52-4DB2-AE57-3680E1EBD68C}"/>
              </a:ext>
            </a:extLst>
          </p:cNvPr>
          <p:cNvSpPr/>
          <p:nvPr/>
        </p:nvSpPr>
        <p:spPr>
          <a:xfrm>
            <a:off x="6096000" y="1482327"/>
            <a:ext cx="5832764" cy="381642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Okay this Aspergillosis fungus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Had come to fruition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And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we had lost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You know a good portion of penguins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So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Okay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Now it’s time to consider replacing these penguins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How do we </a:t>
            </a:r>
            <a:r>
              <a:rPr lang="en-US" altLang="zh-HK" sz="2000" dirty="0" err="1">
                <a:solidFill>
                  <a:schemeClr val="tx1"/>
                </a:solidFill>
              </a:rPr>
              <a:t>wanna</a:t>
            </a:r>
            <a:r>
              <a:rPr lang="en-US" altLang="zh-HK" sz="2000" dirty="0">
                <a:solidFill>
                  <a:schemeClr val="tx1"/>
                </a:solidFill>
              </a:rPr>
              <a:t> go about doing that</a:t>
            </a:r>
          </a:p>
        </p:txBody>
      </p:sp>
    </p:spTree>
    <p:extLst>
      <p:ext uri="{BB962C8B-B14F-4D97-AF65-F5344CB8AC3E}">
        <p14:creationId xmlns:p14="http://schemas.microsoft.com/office/powerpoint/2010/main" val="251683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刻字型">
  <a:themeElements>
    <a:clrScheme name="木刻字型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木刻字型">
      <a:majorFont>
        <a:latin typeface="Arial Black" panose="020B0A040201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 panose="020B06040202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木刻字型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BE1B6DD8-9976-4550-A6F4-B2DD4EA939D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TM03090434[[fn=木刻字型]]</Template>
  <TotalTime>732</TotalTime>
  <Words>1144</Words>
  <Application>Microsoft Office PowerPoint</Application>
  <PresentationFormat>寬螢幕</PresentationFormat>
  <Paragraphs>173</Paragraphs>
  <Slides>24</Slides>
  <Notes>6</Notes>
  <HiddenSlides>0</HiddenSlides>
  <MMClips>8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0" baseType="lpstr">
      <vt:lpstr>Arial</vt:lpstr>
      <vt:lpstr>Arial Black</vt:lpstr>
      <vt:lpstr>Calibri</vt:lpstr>
      <vt:lpstr>Rockwell Extra Bold</vt:lpstr>
      <vt:lpstr>Wingdings</vt:lpstr>
      <vt:lpstr>木刻字型</vt:lpstr>
      <vt:lpstr>Annotating intonation units in the Taiwan Mandarin Corpus</vt:lpstr>
      <vt:lpstr>Intonation units</vt:lpstr>
      <vt:lpstr>What’s an IU?</vt:lpstr>
      <vt:lpstr>What’s an IU?</vt:lpstr>
      <vt:lpstr>What’s an IU?</vt:lpstr>
      <vt:lpstr>PowerPoint 簡報</vt:lpstr>
      <vt:lpstr>PowerPoint 簡報</vt:lpstr>
      <vt:lpstr>PowerPoint 簡報</vt:lpstr>
      <vt:lpstr>PowerPoint 簡報</vt:lpstr>
      <vt:lpstr>Endnotes (i.e. prosodic types of IUs)</vt:lpstr>
      <vt:lpstr>What’s an endnote?</vt:lpstr>
      <vt:lpstr>Four types of endnotes</vt:lpstr>
      <vt:lpstr>PowerPoint 簡報</vt:lpstr>
      <vt:lpstr>PowerPoint 簡報</vt:lpstr>
      <vt:lpstr>PowerPoint 簡報</vt:lpstr>
      <vt:lpstr>PowerPoint 簡報</vt:lpstr>
      <vt:lpstr>IU annotation in Rezonator</vt:lpstr>
      <vt:lpstr>Adding endnotes</vt:lpstr>
      <vt:lpstr>Splitting units</vt:lpstr>
      <vt:lpstr>IU merging</vt:lpstr>
      <vt:lpstr>Tokenisation / text errors</vt:lpstr>
      <vt:lpstr>Token split</vt:lpstr>
      <vt:lpstr>Token merge</vt:lpstr>
      <vt:lpstr>Text errors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Ryan Lai</dc:creator>
  <cp:lastModifiedBy>Ka Yau Lai</cp:lastModifiedBy>
  <cp:revision>27</cp:revision>
  <dcterms:created xsi:type="dcterms:W3CDTF">2020-04-13T08:49:16Z</dcterms:created>
  <dcterms:modified xsi:type="dcterms:W3CDTF">2022-11-10T23:22:09Z</dcterms:modified>
</cp:coreProperties>
</file>